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3" r:id="rId1"/>
  </p:sldMasterIdLst>
  <p:notesMasterIdLst>
    <p:notesMasterId r:id="rId28"/>
  </p:notesMasterIdLst>
  <p:sldIdLst>
    <p:sldId id="256" r:id="rId2"/>
    <p:sldId id="295" r:id="rId3"/>
    <p:sldId id="311" r:id="rId4"/>
    <p:sldId id="317" r:id="rId5"/>
    <p:sldId id="310" r:id="rId6"/>
    <p:sldId id="312" r:id="rId7"/>
    <p:sldId id="296" r:id="rId8"/>
    <p:sldId id="309" r:id="rId9"/>
    <p:sldId id="302" r:id="rId10"/>
    <p:sldId id="316" r:id="rId11"/>
    <p:sldId id="303" r:id="rId12"/>
    <p:sldId id="304" r:id="rId13"/>
    <p:sldId id="305" r:id="rId14"/>
    <p:sldId id="313" r:id="rId15"/>
    <p:sldId id="315" r:id="rId16"/>
    <p:sldId id="314" r:id="rId17"/>
    <p:sldId id="297" r:id="rId18"/>
    <p:sldId id="298" r:id="rId19"/>
    <p:sldId id="299" r:id="rId20"/>
    <p:sldId id="300" r:id="rId21"/>
    <p:sldId id="290" r:id="rId22"/>
    <p:sldId id="293" r:id="rId23"/>
    <p:sldId id="294" r:id="rId24"/>
    <p:sldId id="306" r:id="rId25"/>
    <p:sldId id="276" r:id="rId26"/>
    <p:sldId id="291" r:id="rId2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33CC"/>
    <a:srgbClr val="FF9966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57" autoAdjust="0"/>
    <p:restoredTop sz="94660"/>
  </p:normalViewPr>
  <p:slideViewPr>
    <p:cSldViewPr>
      <p:cViewPr>
        <p:scale>
          <a:sx n="85" d="100"/>
          <a:sy n="85" d="100"/>
        </p:scale>
        <p:origin x="880" y="19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25.xml"/><Relationship Id="rId2" Type="http://schemas.openxmlformats.org/officeDocument/2006/relationships/slide" Target="slides/slide4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7C1EB0BC-63E0-494B-8191-680A54E31D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359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GB" sz="240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GB" sz="240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GB" sz="240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GB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GB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GB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GB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GB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GB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GB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GB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GB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5736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36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8CB7157-ED6F-479B-8664-24367D2748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618932-5585-4DDD-863A-B0C79FC669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37D0CA-21FA-45FC-886C-135B2B20F9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0B9648-9AE3-4200-ADD4-1E67034ECE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E6951F-5148-4454-BDB1-BEAEEE16E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171FCF-EA2C-411C-AEE2-CE20AAD050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391BCE-1D28-4590-BB76-162D65998D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F4DA5A-C376-4376-8991-2EBBAF622C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2C5E53-85A9-4028-9D10-5244C548F7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3590E3-6A33-4608-80F7-3AE6653B92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C4DF51-3265-4E79-A0D7-8FA8D4A70C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 Black" pitchFamily="34" charset="0"/>
              </a:defRPr>
            </a:lvl1pPr>
          </a:lstStyle>
          <a:p>
            <a:pPr>
              <a:defRPr/>
            </a:pPr>
            <a:fld id="{D257C55C-2436-4104-A696-C9034BA4DC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24580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5632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GB" sz="2400">
                <a:latin typeface="Times New Roman" pitchFamily="18" charset="0"/>
              </a:endParaRPr>
            </a:p>
          </p:txBody>
        </p:sp>
        <p:sp>
          <p:nvSpPr>
            <p:cNvPr id="5632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GB" sz="2400">
                <a:latin typeface="Times New Roman" pitchFamily="18" charset="0"/>
              </a:endParaRPr>
            </a:p>
          </p:txBody>
        </p:sp>
        <p:sp>
          <p:nvSpPr>
            <p:cNvPr id="5632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GB">
                <a:solidFill>
                  <a:schemeClr val="hlink"/>
                </a:solidFill>
              </a:endParaRPr>
            </a:p>
          </p:txBody>
        </p:sp>
        <p:sp>
          <p:nvSpPr>
            <p:cNvPr id="5632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GB">
                <a:solidFill>
                  <a:schemeClr val="hlink"/>
                </a:solidFill>
              </a:endParaRPr>
            </a:p>
          </p:txBody>
        </p:sp>
        <p:sp>
          <p:nvSpPr>
            <p:cNvPr id="5632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5633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GB">
                <a:solidFill>
                  <a:schemeClr val="hlink"/>
                </a:solidFill>
              </a:endParaRPr>
            </a:p>
          </p:txBody>
        </p:sp>
        <p:sp>
          <p:nvSpPr>
            <p:cNvPr id="5633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GB" sz="2400">
                <a:latin typeface="Times New Roman" pitchFamily="18" charset="0"/>
              </a:endParaRPr>
            </a:p>
          </p:txBody>
        </p:sp>
        <p:sp>
          <p:nvSpPr>
            <p:cNvPr id="5633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5633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GB">
                <a:solidFill>
                  <a:schemeClr val="accent2"/>
                </a:solidFill>
              </a:endParaRPr>
            </a:p>
          </p:txBody>
        </p:sp>
      </p:grpSp>
      <p:sp>
        <p:nvSpPr>
          <p:cNvPr id="24581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4582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6336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24584" name="Picture 17" descr="LOGO ITS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8382000" y="0"/>
            <a:ext cx="762000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ook Antiqua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ook Antiqua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ook Antiqua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ook Antiqua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ook Antiqua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ook Antiqua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ook Antiqua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ook Antiqua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9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ja-JP" sz="4200" smtClean="0">
                <a:ea typeface="MS PGothic" pitchFamily="34" charset="-128"/>
              </a:rPr>
              <a:t>DISTRIBUSI SAMPEL</a:t>
            </a:r>
            <a:endParaRPr lang="en-US" sz="4600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ja-JP" sz="2200" dirty="0" smtClean="0">
                <a:ea typeface="MS PGothic" pitchFamily="34" charset="-128"/>
              </a:rPr>
              <a:t>Bilqis</a:t>
            </a:r>
          </a:p>
          <a:p>
            <a:pPr eaLnBrk="1" hangingPunct="1"/>
            <a:endParaRPr lang="en-US" altLang="ja-JP" sz="2200" dirty="0" smtClean="0">
              <a:ea typeface="MS PGothic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https://www.youtube.com/watch?v=jRk_mHmfxI4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D0B9648-9AE3-4200-ADD4-1E67034ECEA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132856"/>
            <a:ext cx="5802949" cy="340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45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D0B9648-9AE3-4200-ADD4-1E67034ECEA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04" y="418945"/>
            <a:ext cx="8591992" cy="602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88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D0B9648-9AE3-4200-ADD4-1E67034ECEA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3" y="339566"/>
            <a:ext cx="9011113" cy="617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54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D0B9648-9AE3-4200-ADD4-1E67034ECEA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6" y="474557"/>
            <a:ext cx="8936417" cy="594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02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39552"/>
          </a:xfrm>
        </p:spPr>
        <p:txBody>
          <a:bodyPr/>
          <a:lstStyle/>
          <a:p>
            <a:r>
              <a:rPr lang="en-US" sz="2400" dirty="0"/>
              <a:t>https://www.youtube.com/watch?v=3SR9j6vshcE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D0B9648-9AE3-4200-ADD4-1E67034ECEA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33989"/>
            <a:ext cx="8334681" cy="453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8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D0B9648-9AE3-4200-ADD4-1E67034ECEA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3" y="352267"/>
            <a:ext cx="8826954" cy="61534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00192" y="54868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Soal</a:t>
            </a:r>
            <a:r>
              <a:rPr lang="en-US" b="1" dirty="0" smtClean="0">
                <a:solidFill>
                  <a:srgbClr val="FF0000"/>
                </a:solidFill>
              </a:rPr>
              <a:t> 1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211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842" y="404664"/>
            <a:ext cx="8229600" cy="339532"/>
          </a:xfrm>
        </p:spPr>
        <p:txBody>
          <a:bodyPr/>
          <a:lstStyle/>
          <a:p>
            <a:r>
              <a:rPr lang="en-US" sz="1800" dirty="0"/>
              <a:t>https://www.youtube.com/watch?v=xOVaIpcSKlQ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D0B9648-9AE3-4200-ADD4-1E67034ECEA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854192"/>
            <a:ext cx="6264696" cy="2160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4" y="3416315"/>
            <a:ext cx="5613323" cy="25470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38" y="3124429"/>
            <a:ext cx="3540333" cy="16738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869" y="5464515"/>
            <a:ext cx="4088669" cy="1282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00192" y="54868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Soal</a:t>
            </a:r>
            <a:r>
              <a:rPr lang="en-US" b="1" dirty="0" smtClean="0">
                <a:solidFill>
                  <a:srgbClr val="FF0000"/>
                </a:solidFill>
              </a:rPr>
              <a:t> 2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041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D0B9648-9AE3-4200-ADD4-1E67034ECEA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455" y="1133367"/>
            <a:ext cx="5639090" cy="449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55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D0B9648-9AE3-4200-ADD4-1E67034ECEA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13" y="1209561"/>
            <a:ext cx="6293173" cy="44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24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D0B9648-9AE3-4200-ADD4-1E67034ECEA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17" y="939672"/>
            <a:ext cx="7112366" cy="497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10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39552"/>
          </a:xfrm>
        </p:spPr>
        <p:txBody>
          <a:bodyPr>
            <a:normAutofit/>
          </a:bodyPr>
          <a:lstStyle/>
          <a:p>
            <a:r>
              <a:rPr lang="en-US" sz="2400" dirty="0"/>
              <a:t>https://www.youtube.com/watch?v=d6dvg14eXKQ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35" y="1519239"/>
            <a:ext cx="8464930" cy="517973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D0B9648-9AE3-4200-ADD4-1E67034ECEA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15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D0B9648-9AE3-4200-ADD4-1E67034ECEA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08344"/>
            <a:ext cx="5797848" cy="40832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209" y="2224765"/>
            <a:ext cx="5791498" cy="30926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5346654"/>
            <a:ext cx="3695890" cy="9017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44208" y="130540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Soal</a:t>
            </a:r>
            <a:r>
              <a:rPr lang="en-US" b="1" dirty="0" smtClean="0">
                <a:solidFill>
                  <a:srgbClr val="FF0000"/>
                </a:solidFill>
              </a:rPr>
              <a:t> 3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314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D0B9648-9AE3-4200-ADD4-1E67034ECEA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21770"/>
            <a:ext cx="7278295" cy="52365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25904" y="595212"/>
            <a:ext cx="6336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https://www.youtube.com/watch?v=GZEZPzS6rHI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84935" y="65738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Soal</a:t>
            </a:r>
            <a:r>
              <a:rPr lang="en-US" b="1" dirty="0" smtClean="0">
                <a:solidFill>
                  <a:srgbClr val="FF0000"/>
                </a:solidFill>
              </a:rPr>
              <a:t> 4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934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11560"/>
          </a:xfrm>
        </p:spPr>
        <p:txBody>
          <a:bodyPr/>
          <a:lstStyle/>
          <a:p>
            <a:r>
              <a:rPr lang="en-US" dirty="0" err="1" smtClean="0"/>
              <a:t>Tabel</a:t>
            </a:r>
            <a:r>
              <a:rPr lang="en-US" dirty="0" smtClean="0"/>
              <a:t> </a:t>
            </a:r>
            <a:r>
              <a:rPr lang="en-US" dirty="0" err="1" smtClean="0"/>
              <a:t>distribusi</a:t>
            </a:r>
            <a:r>
              <a:rPr lang="en-US" dirty="0" smtClean="0"/>
              <a:t> normal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6632"/>
          </a:xfrm>
        </p:spPr>
        <p:txBody>
          <a:bodyPr/>
          <a:lstStyle/>
          <a:p>
            <a:r>
              <a:rPr lang="en-US" sz="1100" dirty="0"/>
              <a:t>https://palenggahanlincakreyot.wordpress.com/2012/10/28/tabel-distribusi-normal-tabel-z/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D0B9648-9AE3-4200-ADD4-1E67034ECEA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778865"/>
            <a:ext cx="6336704" cy="446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97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D0B9648-9AE3-4200-ADD4-1E67034ECEA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710064"/>
            <a:ext cx="6483780" cy="513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53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D0B9648-9AE3-4200-ADD4-1E67034ECEA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2105" y="519959"/>
            <a:ext cx="8147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https://dosen.yai.ac.id/v5/dokumen/materi/030013/103_20211130094128_Pertemuan%209_DISTRIBUSI%20PROBABILITAS%20KONTINU.pdf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81228"/>
            <a:ext cx="7582849" cy="4878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21030" y="148478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 smtClean="0">
                <a:solidFill>
                  <a:srgbClr val="FF0000"/>
                </a:solidFill>
              </a:rPr>
              <a:t>Soal</a:t>
            </a:r>
            <a:r>
              <a:rPr lang="en-US" b="1" dirty="0" smtClean="0">
                <a:solidFill>
                  <a:srgbClr val="FF0000"/>
                </a:solidFill>
              </a:rPr>
              <a:t> 5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093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altLang="ja-JP"/>
          </a:p>
        </p:txBody>
      </p:sp>
      <p:sp>
        <p:nvSpPr>
          <p:cNvPr id="1741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0A1285-56E0-44A4-921F-31DFB0A2F455}" type="slidenum">
              <a:rPr lang="en-US"/>
              <a:pPr/>
              <a:t>25</a:t>
            </a:fld>
            <a:endParaRPr lang="en-US"/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Walpole, </a:t>
            </a:r>
            <a:r>
              <a:rPr lang="en-US" b="1" smtClean="0"/>
              <a:t>8.21</a:t>
            </a:r>
            <a:endParaRPr lang="en-GB" smtClean="0"/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2819400"/>
          </a:xfrm>
        </p:spPr>
        <p:txBody>
          <a:bodyPr/>
          <a:lstStyle/>
          <a:p>
            <a:pPr eaLnBrk="1" hangingPunct="1"/>
            <a:r>
              <a:rPr lang="en-US" sz="1800" smtClean="0"/>
              <a:t>Mesin penjual minuman telah diset sehingga setiap gelas akan terisi otomatis rata-rata 240 ml dengan standar deviasi 15 ml</a:t>
            </a:r>
          </a:p>
          <a:p>
            <a:pPr eaLnBrk="1" hangingPunct="1"/>
            <a:r>
              <a:rPr lang="en-US" sz="1800" smtClean="0"/>
              <a:t>Secara periodik mesin akan dicek kualitasnya dengan pengadaan ruang sampel berupa percobaan 40x pengambilan</a:t>
            </a:r>
          </a:p>
          <a:p>
            <a:pPr eaLnBrk="1" hangingPunct="1"/>
            <a:r>
              <a:rPr lang="en-US" sz="1800" smtClean="0"/>
              <a:t>Jika dari ruang sampel tersebut nilainya berada diantara intreval tertentu, maka mesin dinyatakan masih berfungsi dengan baik</a:t>
            </a:r>
          </a:p>
          <a:p>
            <a:pPr lvl="1" eaLnBrk="1" hangingPunct="1"/>
            <a:r>
              <a:rPr lang="en-US" sz="1600" smtClean="0"/>
              <a:t>Kalau tidak maka mesin perlu set ulang</a:t>
            </a:r>
          </a:p>
          <a:p>
            <a:pPr eaLnBrk="1" hangingPunct="1"/>
            <a:r>
              <a:rPr lang="en-US" sz="1800" smtClean="0"/>
              <a:t>Ditemukan rata-rata 40x pengambilan adalah 236 ml</a:t>
            </a:r>
          </a:p>
          <a:p>
            <a:pPr eaLnBrk="1" hangingPunct="1"/>
            <a:r>
              <a:rPr lang="en-US" sz="1800" smtClean="0"/>
              <a:t>Bagaiman kualitas mesin berdasarkan pengujian ruang sampel?</a:t>
            </a:r>
          </a:p>
          <a:p>
            <a:pPr eaLnBrk="1" hangingPunct="1"/>
            <a:endParaRPr lang="en-GB" sz="1800" smtClean="0"/>
          </a:p>
        </p:txBody>
      </p:sp>
      <p:graphicFrame>
        <p:nvGraphicFramePr>
          <p:cNvPr id="328708" name="Object 4"/>
          <p:cNvGraphicFramePr>
            <a:graphicFrameLocks noChangeAspect="1"/>
          </p:cNvGraphicFramePr>
          <p:nvPr/>
        </p:nvGraphicFramePr>
        <p:xfrm>
          <a:off x="763588" y="4740275"/>
          <a:ext cx="7997825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5" name="Equation" r:id="rId3" imgW="4101840" imgH="812520" progId="Equation.3">
                  <p:embed/>
                </p:oleObj>
              </mc:Choice>
              <mc:Fallback>
                <p:oleObj name="Equation" r:id="rId3" imgW="4101840" imgH="8125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588" y="4740275"/>
                        <a:ext cx="7997825" cy="1584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87630" y="88796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Soal</a:t>
            </a:r>
            <a:r>
              <a:rPr lang="en-US" b="1" smtClean="0">
                <a:solidFill>
                  <a:srgbClr val="FF0000"/>
                </a:solidFill>
              </a:rPr>
              <a:t> 6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8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8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418590"/>
            <a:ext cx="8229600" cy="4937760"/>
          </a:xfrm>
        </p:spPr>
        <p:txBody>
          <a:bodyPr/>
          <a:lstStyle/>
          <a:p>
            <a:r>
              <a:rPr lang="en-US" dirty="0" err="1"/>
              <a:t>Carilah</a:t>
            </a:r>
            <a:r>
              <a:rPr lang="en-US" dirty="0"/>
              <a:t> </a:t>
            </a:r>
            <a:r>
              <a:rPr lang="en-US" dirty="0" smtClean="0"/>
              <a:t>1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video </a:t>
            </a:r>
            <a:r>
              <a:rPr lang="en-US" dirty="0" err="1"/>
              <a:t>distribusi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katogorinya</a:t>
            </a:r>
            <a:r>
              <a:rPr lang="en-US" dirty="0"/>
              <a:t>,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internet.</a:t>
            </a:r>
          </a:p>
          <a:p>
            <a:r>
              <a:rPr lang="en-US" dirty="0" err="1"/>
              <a:t>Kategori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:</a:t>
            </a:r>
          </a:p>
          <a:p>
            <a:r>
              <a:rPr lang="en-US" sz="2400" dirty="0" err="1" smtClean="0">
                <a:solidFill>
                  <a:schemeClr val="tx2"/>
                </a:solidFill>
              </a:rPr>
              <a:t>Distribusi</a:t>
            </a:r>
            <a:r>
              <a:rPr lang="en-US" sz="2400" smtClean="0">
                <a:solidFill>
                  <a:schemeClr val="tx2"/>
                </a:solidFill>
              </a:rPr>
              <a:t> Sample</a:t>
            </a:r>
            <a:endParaRPr lang="en-US" sz="2400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3553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TM 08 DISTRIBUSI SAMPEL</a:t>
            </a: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D0B9648-9AE3-4200-ADD4-1E67034ECEA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653783"/>
            <a:ext cx="6264696" cy="23500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501844"/>
            <a:ext cx="6035493" cy="191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52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altLang="ja-JP"/>
          </a:p>
        </p:txBody>
      </p:sp>
      <p:sp>
        <p:nvSpPr>
          <p:cNvPr id="286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0BB0333-A246-4023-91B3-5A2D6690CEA8}" type="slidenum">
              <a:rPr lang="en-US"/>
              <a:pPr/>
              <a:t>4</a:t>
            </a:fld>
            <a:endParaRPr lang="en-US"/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mtClean="0"/>
              <a:t>Seberapa besar ukuran sampel yang dibutuhkan?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2438400"/>
            <a:ext cx="8458200" cy="3276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smtClean="0"/>
              <a:t>Untuk sebagian besar distribusi, n&gt;30 </a:t>
            </a:r>
          </a:p>
          <a:p>
            <a:pPr eaLnBrk="1" hangingPunct="1">
              <a:lnSpc>
                <a:spcPct val="120000"/>
              </a:lnSpc>
            </a:pPr>
            <a:r>
              <a:rPr lang="en-US" smtClean="0"/>
              <a:t>Untuk distribusi yang hampir simetrik, n&gt;15</a:t>
            </a:r>
          </a:p>
          <a:p>
            <a:pPr eaLnBrk="1" hangingPunct="1">
              <a:lnSpc>
                <a:spcPct val="120000"/>
              </a:lnSpc>
            </a:pPr>
            <a:r>
              <a:rPr lang="en-US" smtClean="0"/>
              <a:t>Untuk distribusi Normal, distribution sampel untuk Mean selalu akan terdistribusi secara normal</a:t>
            </a:r>
          </a:p>
        </p:txBody>
      </p:sp>
    </p:spTree>
    <p:extLst>
      <p:ext uri="{BB962C8B-B14F-4D97-AF65-F5344CB8AC3E}">
        <p14:creationId xmlns:p14="http://schemas.microsoft.com/office/powerpoint/2010/main" val="286614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https://www.youtube.com/watch?v=oD0tBGCEtmw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TM 08 DISTRIBUSI SAMPEL</a:t>
            </a: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D0B9648-9AE3-4200-ADD4-1E67034ECEA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00200"/>
            <a:ext cx="8293831" cy="39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9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D0B9648-9AE3-4200-ADD4-1E67034ECEA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3" y="352267"/>
            <a:ext cx="8826954" cy="615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73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523528"/>
          </a:xfrm>
        </p:spPr>
        <p:txBody>
          <a:bodyPr/>
          <a:lstStyle/>
          <a:p>
            <a:pPr algn="ctr"/>
            <a:r>
              <a:rPr lang="en-US" sz="1800" dirty="0"/>
              <a:t>https://www.youtube.com/watch?v=6ZDfZlqOUjI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D0B9648-9AE3-4200-ADD4-1E67034ECEA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327219"/>
            <a:ext cx="5867702" cy="464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15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D0B9648-9AE3-4200-ADD4-1E67034ECEA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43" y="1052736"/>
            <a:ext cx="7067913" cy="53025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81200" y="423196"/>
            <a:ext cx="5471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https://caraharian.com/tabel-distribusi-normal.html</a:t>
            </a:r>
          </a:p>
        </p:txBody>
      </p:sp>
    </p:spTree>
    <p:extLst>
      <p:ext uri="{BB962C8B-B14F-4D97-AF65-F5344CB8AC3E}">
        <p14:creationId xmlns:p14="http://schemas.microsoft.com/office/powerpoint/2010/main" val="1727102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https://dosen.yai.ac.id/v5/dokumen/materi/030013/103_20211130094128_Pertemuan%209_DISTRIBUSI%20PROBABILITAS%20KONTINU.pdf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D0B9648-9AE3-4200-ADD4-1E67034ECEA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94" y="1701546"/>
            <a:ext cx="7297011" cy="45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18079"/>
      </p:ext>
    </p:extLst>
  </p:cSld>
  <p:clrMapOvr>
    <a:masterClrMapping/>
  </p:clrMapOvr>
</p:sld>
</file>

<file path=ppt/theme/theme1.xml><?xml version="1.0" encoding="utf-8"?>
<a:theme xmlns:a="http://schemas.openxmlformats.org/drawingml/2006/main" name="Pixel">
  <a:themeElements>
    <a:clrScheme name="Pixel 7">
      <a:dk1>
        <a:srgbClr val="000000"/>
      </a:dk1>
      <a:lt1>
        <a:srgbClr val="FFFFFF"/>
      </a:lt1>
      <a:dk2>
        <a:srgbClr val="000000"/>
      </a:dk2>
      <a:lt2>
        <a:srgbClr val="CC3300"/>
      </a:lt2>
      <a:accent1>
        <a:srgbClr val="FFCC00"/>
      </a:accent1>
      <a:accent2>
        <a:srgbClr val="CC6600"/>
      </a:accent2>
      <a:accent3>
        <a:srgbClr val="FFFFFF"/>
      </a:accent3>
      <a:accent4>
        <a:srgbClr val="000000"/>
      </a:accent4>
      <a:accent5>
        <a:srgbClr val="FFE2AA"/>
      </a:accent5>
      <a:accent6>
        <a:srgbClr val="B95C00"/>
      </a:accent6>
      <a:hlink>
        <a:srgbClr val="663300"/>
      </a:hlink>
      <a:folHlink>
        <a:srgbClr val="CC9900"/>
      </a:folHlink>
    </a:clrScheme>
    <a:fontScheme name="Pixel">
      <a:majorFont>
        <a:latin typeface="Book Antiqu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Level</Template>
  <TotalTime>4599</TotalTime>
  <Words>217</Words>
  <Application>Microsoft Office PowerPoint</Application>
  <PresentationFormat>On-screen Show (4:3)</PresentationFormat>
  <Paragraphs>62</Paragraphs>
  <Slides>26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MS PGothic</vt:lpstr>
      <vt:lpstr>Arial</vt:lpstr>
      <vt:lpstr>Arial Black</vt:lpstr>
      <vt:lpstr>Book Antiqua</vt:lpstr>
      <vt:lpstr>Times New Roman</vt:lpstr>
      <vt:lpstr>Wingdings</vt:lpstr>
      <vt:lpstr>Pixel</vt:lpstr>
      <vt:lpstr>Equation</vt:lpstr>
      <vt:lpstr>DISTRIBUSI SAMPEL</vt:lpstr>
      <vt:lpstr>https://www.youtube.com/watch?v=d6dvg14eXKQ</vt:lpstr>
      <vt:lpstr>PowerPoint Presentation</vt:lpstr>
      <vt:lpstr>Seberapa besar ukuran sampel yang dibutuhkan?</vt:lpstr>
      <vt:lpstr>https://www.youtube.com/watch?v=oD0tBGCEtmw</vt:lpstr>
      <vt:lpstr>PowerPoint Presentation</vt:lpstr>
      <vt:lpstr>https://www.youtube.com/watch?v=6ZDfZlqOUjI</vt:lpstr>
      <vt:lpstr>PowerPoint Presentation</vt:lpstr>
      <vt:lpstr>https://dosen.yai.ac.id/v5/dokumen/materi/030013/103_20211130094128_Pertemuan%209_DISTRIBUSI%20PROBABILITAS%20KONTINU.pdf</vt:lpstr>
      <vt:lpstr>https://www.youtube.com/watch?v=jRk_mHmfxI4</vt:lpstr>
      <vt:lpstr>PowerPoint Presentation</vt:lpstr>
      <vt:lpstr>PowerPoint Presentation</vt:lpstr>
      <vt:lpstr>PowerPoint Presentation</vt:lpstr>
      <vt:lpstr>https://www.youtube.com/watch?v=3SR9j6vshcE</vt:lpstr>
      <vt:lpstr>PowerPoint Presentation</vt:lpstr>
      <vt:lpstr>https://www.youtube.com/watch?v=xOVaIpcSKlQ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Tabel distribusi normal</vt:lpstr>
      <vt:lpstr>PowerPoint Presentation</vt:lpstr>
      <vt:lpstr>PowerPoint Presentation</vt:lpstr>
      <vt:lpstr>Walpole, 8.21</vt:lpstr>
      <vt:lpstr>PR</vt:lpstr>
    </vt:vector>
  </TitlesOfParts>
  <Company>Teknik Informatika ITS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TM 08 DISTRIBUSI SAMPEL</dc:title>
  <dc:subject>CI1408 Statistika untuk Komputasi 1</dc:subject>
  <dc:creator>Diana Purwitasari</dc:creator>
  <dc:description>Teknik Informatika, Fakultas Teknologi Informasi_x000d_
Institut Teknologi Sepuluh Nopember Surabaya</dc:description>
  <cp:lastModifiedBy>Bilqis Amaliah</cp:lastModifiedBy>
  <cp:revision>508</cp:revision>
  <dcterms:created xsi:type="dcterms:W3CDTF">2005-09-05T03:43:55Z</dcterms:created>
  <dcterms:modified xsi:type="dcterms:W3CDTF">2023-04-09T15:11:04Z</dcterms:modified>
</cp:coreProperties>
</file>